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8" r:id="rId3"/>
    <p:sldId id="259" r:id="rId4"/>
    <p:sldId id="260" r:id="rId5"/>
    <p:sldId id="273" r:id="rId6"/>
    <p:sldId id="272" r:id="rId7"/>
    <p:sldId id="261" r:id="rId8"/>
    <p:sldId id="271" r:id="rId9"/>
    <p:sldId id="277" r:id="rId10"/>
    <p:sldId id="263" r:id="rId11"/>
    <p:sldId id="262" r:id="rId12"/>
    <p:sldId id="264" r:id="rId13"/>
    <p:sldId id="278" r:id="rId14"/>
    <p:sldId id="265" r:id="rId15"/>
    <p:sldId id="270" r:id="rId16"/>
    <p:sldId id="266" r:id="rId17"/>
    <p:sldId id="267" r:id="rId18"/>
    <p:sldId id="279" r:id="rId19"/>
    <p:sldId id="268" r:id="rId20"/>
    <p:sldId id="269" r:id="rId21"/>
    <p:sldId id="274" r:id="rId22"/>
    <p:sldId id="275" r:id="rId23"/>
    <p:sldId id="276" r:id="rId24"/>
    <p:sldId id="28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90" d="100"/>
          <a:sy n="90" d="100"/>
        </p:scale>
        <p:origin x="39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DF63-393A-476C-952E-47E86037085F}" type="datetimeFigureOut">
              <a:rPr lang="en-CA" smtClean="0"/>
              <a:t>2025-04-22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F37B8-C7A5-426A-91CA-9776CBF141B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7402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DF63-393A-476C-952E-47E86037085F}" type="datetimeFigureOut">
              <a:rPr lang="en-CA" smtClean="0"/>
              <a:t>2025-04-22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F37B8-C7A5-426A-91CA-9776CBF141B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2789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DF63-393A-476C-952E-47E86037085F}" type="datetimeFigureOut">
              <a:rPr lang="en-CA" smtClean="0"/>
              <a:t>2025-04-22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F37B8-C7A5-426A-91CA-9776CBF141B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2860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DF63-393A-476C-952E-47E86037085F}" type="datetimeFigureOut">
              <a:rPr lang="en-CA" smtClean="0"/>
              <a:t>2025-04-22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F37B8-C7A5-426A-91CA-9776CBF141B6}" type="slidenum">
              <a:rPr lang="en-CA" smtClean="0"/>
              <a:t>‹#›</a:t>
            </a:fld>
            <a:endParaRPr lang="en-CA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830248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DF63-393A-476C-952E-47E86037085F}" type="datetimeFigureOut">
              <a:rPr lang="en-CA" smtClean="0"/>
              <a:t>2025-04-22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F37B8-C7A5-426A-91CA-9776CBF141B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8297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DF63-393A-476C-952E-47E86037085F}" type="datetimeFigureOut">
              <a:rPr lang="en-CA" smtClean="0"/>
              <a:t>2025-04-22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F37B8-C7A5-426A-91CA-9776CBF141B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99956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DF63-393A-476C-952E-47E86037085F}" type="datetimeFigureOut">
              <a:rPr lang="en-CA" smtClean="0"/>
              <a:t>2025-04-22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F37B8-C7A5-426A-91CA-9776CBF141B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2132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DF63-393A-476C-952E-47E86037085F}" type="datetimeFigureOut">
              <a:rPr lang="en-CA" smtClean="0"/>
              <a:t>2025-04-22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F37B8-C7A5-426A-91CA-9776CBF141B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39365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DF63-393A-476C-952E-47E86037085F}" type="datetimeFigureOut">
              <a:rPr lang="en-CA" smtClean="0"/>
              <a:t>2025-04-22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F37B8-C7A5-426A-91CA-9776CBF141B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1098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DF63-393A-476C-952E-47E86037085F}" type="datetimeFigureOut">
              <a:rPr lang="en-CA" smtClean="0"/>
              <a:t>2025-04-22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F37B8-C7A5-426A-91CA-9776CBF141B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173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DF63-393A-476C-952E-47E86037085F}" type="datetimeFigureOut">
              <a:rPr lang="en-CA" smtClean="0"/>
              <a:t>2025-04-22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F37B8-C7A5-426A-91CA-9776CBF141B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7461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DF63-393A-476C-952E-47E86037085F}" type="datetimeFigureOut">
              <a:rPr lang="en-CA" smtClean="0"/>
              <a:t>2025-04-22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F37B8-C7A5-426A-91CA-9776CBF141B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6023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DF63-393A-476C-952E-47E86037085F}" type="datetimeFigureOut">
              <a:rPr lang="en-CA" smtClean="0"/>
              <a:t>2025-04-22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F37B8-C7A5-426A-91CA-9776CBF141B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9553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DF63-393A-476C-952E-47E86037085F}" type="datetimeFigureOut">
              <a:rPr lang="en-CA" smtClean="0"/>
              <a:t>2025-04-22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F37B8-C7A5-426A-91CA-9776CBF141B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1256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DF63-393A-476C-952E-47E86037085F}" type="datetimeFigureOut">
              <a:rPr lang="en-CA" smtClean="0"/>
              <a:t>2025-04-22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F37B8-C7A5-426A-91CA-9776CBF141B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8255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DF63-393A-476C-952E-47E86037085F}" type="datetimeFigureOut">
              <a:rPr lang="en-CA" smtClean="0"/>
              <a:t>2025-04-22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F37B8-C7A5-426A-91CA-9776CBF141B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0468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3DF63-393A-476C-952E-47E86037085F}" type="datetimeFigureOut">
              <a:rPr lang="en-CA" smtClean="0"/>
              <a:t>2025-04-22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F37B8-C7A5-426A-91CA-9776CBF141B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5701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86D3DF63-393A-476C-952E-47E86037085F}" type="datetimeFigureOut">
              <a:rPr lang="en-CA" smtClean="0"/>
              <a:t>2025-04-22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26F37B8-C7A5-426A-91CA-9776CBF141B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76949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6F4A75A-AE6E-48E5-8C9B-62D0A953E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7678" y="2627791"/>
            <a:ext cx="6235148" cy="3592034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effectLst>
                <a:outerShdw blurRad="469900" dist="342900" dir="5400000" sy="-20000" rotWithShape="0">
                  <a:schemeClr val="bg1"/>
                </a:outerShdw>
              </a:effectLst>
            </a:endParaRPr>
          </a:p>
        </p:txBody>
      </p:sp>
      <p:sp>
        <p:nvSpPr>
          <p:cNvPr id="8" name="Rounded Rectangle 18">
            <a:extLst>
              <a:ext uri="{FF2B5EF4-FFF2-40B4-BE49-F238E27FC236}">
                <a16:creationId xmlns:a16="http://schemas.microsoft.com/office/drawing/2014/main" id="{5FE0DFF3-0858-4641-9E40-6BE7ACCC4F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70" cy="5126188"/>
          </a:xfrm>
          <a:prstGeom prst="roundRect">
            <a:avLst>
              <a:gd name="adj" fmla="val 2028"/>
            </a:avLst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cloud with white text&#10;&#10;AI-generated content may be incorrect.">
            <a:extLst>
              <a:ext uri="{FF2B5EF4-FFF2-40B4-BE49-F238E27FC236}">
                <a16:creationId xmlns:a16="http://schemas.microsoft.com/office/drawing/2014/main" id="{3C07318F-DA69-0BA1-2FE3-B0181835F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297" y="957390"/>
            <a:ext cx="6422859" cy="449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47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9C9D9E-9DE5-B3A1-1D95-4ED861EBC2C9}"/>
              </a:ext>
            </a:extLst>
          </p:cNvPr>
          <p:cNvSpPr txBox="1"/>
          <p:nvPr/>
        </p:nvSpPr>
        <p:spPr>
          <a:xfrm>
            <a:off x="377952" y="2743200"/>
            <a:ext cx="5718048" cy="3694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algn="just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/>
                </a:solidFill>
              </a:rPr>
              <a:t>Current Ratio </a:t>
            </a:r>
            <a:r>
              <a:rPr lang="en-US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remained above 1.0 every year, indicating Salesforce consistently had enough current assets to cover its short-term liabilities.</a:t>
            </a:r>
          </a:p>
          <a:p>
            <a:pPr indent="-228600" algn="just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/>
                </a:solidFill>
              </a:rPr>
              <a:t>Quick Ratio </a:t>
            </a:r>
            <a:r>
              <a:rPr lang="en-US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stayed stable between 0.90–0.96, showing strong immediate liquidity even without relying on inventory.</a:t>
            </a:r>
          </a:p>
          <a:p>
            <a:pPr indent="-228600" algn="just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/>
                </a:solidFill>
              </a:rPr>
              <a:t>Cash Ratio </a:t>
            </a:r>
            <a:r>
              <a:rPr lang="en-US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improved from 0.25 in 2022 to 0.32 by 2025, reflecting enhanced cash management and higher liquidity reserves.</a:t>
            </a:r>
          </a:p>
          <a:p>
            <a:pPr algn="just" defTabSz="914400">
              <a:lnSpc>
                <a:spcPct val="90000"/>
              </a:lnSpc>
              <a:spcAft>
                <a:spcPts val="600"/>
              </a:spcAft>
            </a:pPr>
            <a:endParaRPr lang="en-US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4800000" scaled="0"/>
              </a:gradFill>
            </a:endParaRPr>
          </a:p>
          <a:p>
            <a:pPr algn="just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Salesforce maintained a healthy liquidity position throughout the 4 years, ensuring solid short-term financial stability and operational flexibility.</a:t>
            </a:r>
          </a:p>
        </p:txBody>
      </p:sp>
      <p:pic>
        <p:nvPicPr>
          <p:cNvPr id="8" name="Picture 7" descr="A group of people standing on a pie chart">
            <a:extLst>
              <a:ext uri="{FF2B5EF4-FFF2-40B4-BE49-F238E27FC236}">
                <a16:creationId xmlns:a16="http://schemas.microsoft.com/office/drawing/2014/main" id="{834AD710-0B69-5523-CBEE-382E0A3C4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664" y="137159"/>
            <a:ext cx="4392168" cy="31699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D738EA-58BF-9FE8-B5D5-885C2AB9E172}"/>
              </a:ext>
            </a:extLst>
          </p:cNvPr>
          <p:cNvSpPr txBox="1"/>
          <p:nvPr/>
        </p:nvSpPr>
        <p:spPr>
          <a:xfrm>
            <a:off x="1264921" y="1295545"/>
            <a:ext cx="2651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</a:rPr>
              <a:t>Liquidity Ratio</a:t>
            </a:r>
            <a:endParaRPr lang="en-CA" sz="2800" b="1" dirty="0">
              <a:solidFill>
                <a:schemeClr val="accent3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21BAE9-63DC-AFED-C323-9D7582B6970C}"/>
              </a:ext>
            </a:extLst>
          </p:cNvPr>
          <p:cNvSpPr txBox="1"/>
          <p:nvPr/>
        </p:nvSpPr>
        <p:spPr>
          <a:xfrm>
            <a:off x="8791956" y="3944857"/>
            <a:ext cx="18516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chemeClr val="accent3"/>
                </a:solidFill>
              </a:rPr>
              <a:t>2025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/>
              <a:t>CR – 1.06</a:t>
            </a:r>
          </a:p>
          <a:p>
            <a:pPr algn="ctr"/>
            <a:r>
              <a:rPr lang="en-CA" dirty="0"/>
              <a:t>QR – 0.93</a:t>
            </a:r>
          </a:p>
          <a:p>
            <a:pPr algn="ctr"/>
            <a:r>
              <a:rPr lang="en-CA" dirty="0"/>
              <a:t>CR – 0.32</a:t>
            </a:r>
          </a:p>
        </p:txBody>
      </p:sp>
    </p:spTree>
    <p:extLst>
      <p:ext uri="{BB962C8B-B14F-4D97-AF65-F5344CB8AC3E}">
        <p14:creationId xmlns:p14="http://schemas.microsoft.com/office/powerpoint/2010/main" val="2528463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E0528-186D-5354-6E20-48A5A1A4E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816" y="602869"/>
            <a:ext cx="3221736" cy="768731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3"/>
                </a:solidFill>
              </a:rPr>
              <a:t>Profitability Ratio</a:t>
            </a:r>
            <a:endParaRPr lang="en-CA" sz="2800" b="1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594BD-53CB-2837-D0A8-0121247F5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5504" y="365125"/>
            <a:ext cx="6812280" cy="6337427"/>
          </a:xfrm>
        </p:spPr>
        <p:txBody>
          <a:bodyPr>
            <a:noAutofit/>
          </a:bodyPr>
          <a:lstStyle/>
          <a:p>
            <a:pPr algn="just"/>
            <a:r>
              <a:rPr lang="en-US" sz="1800" dirty="0">
                <a:solidFill>
                  <a:schemeClr val="accent3"/>
                </a:solidFill>
              </a:rPr>
              <a:t>Gross Profit Ratio </a:t>
            </a:r>
            <a:r>
              <a:rPr lang="en-US" sz="1800" dirty="0"/>
              <a:t>increased steadily from 73.48% (2022) to 77.19% (2025) — showing efficient cost control and strong product margins.</a:t>
            </a:r>
          </a:p>
          <a:p>
            <a:pPr algn="just"/>
            <a:r>
              <a:rPr lang="en-US" sz="1800" dirty="0">
                <a:solidFill>
                  <a:schemeClr val="accent3"/>
                </a:solidFill>
              </a:rPr>
              <a:t>Operating Profit Ratio </a:t>
            </a:r>
            <a:r>
              <a:rPr lang="en-US" sz="1800" dirty="0"/>
              <a:t>rose significantly from 2.07% to 20.23%, reflecting improved operational efficiency.</a:t>
            </a:r>
          </a:p>
          <a:p>
            <a:pPr algn="just"/>
            <a:r>
              <a:rPr lang="en-US" sz="1800" dirty="0">
                <a:solidFill>
                  <a:schemeClr val="accent3"/>
                </a:solidFill>
              </a:rPr>
              <a:t>Return on Assets (ROA) </a:t>
            </a:r>
            <a:r>
              <a:rPr lang="en-US" sz="1800" dirty="0"/>
              <a:t>grew from 1.52% to 6.02%, showing better utilization of assets to generate income.</a:t>
            </a:r>
          </a:p>
          <a:p>
            <a:pPr algn="just"/>
            <a:r>
              <a:rPr lang="en-US" sz="1800" dirty="0">
                <a:solidFill>
                  <a:schemeClr val="accent3"/>
                </a:solidFill>
              </a:rPr>
              <a:t>Return on Equity (ROE) </a:t>
            </a:r>
            <a:r>
              <a:rPr lang="en-US" sz="1800" dirty="0"/>
              <a:t>increased from 2.48% to 10.13%, indicating improved returns for shareholders.</a:t>
            </a:r>
          </a:p>
          <a:p>
            <a:pPr algn="just"/>
            <a:r>
              <a:rPr lang="en-US" sz="1800" dirty="0">
                <a:solidFill>
                  <a:schemeClr val="accent3"/>
                </a:solidFill>
              </a:rPr>
              <a:t>Return on Sales (ROS) </a:t>
            </a:r>
            <a:r>
              <a:rPr lang="en-US" sz="1800" dirty="0"/>
              <a:t>mirrored operating profit trends, climbing to 20.23%, showing increased profitability from sales.</a:t>
            </a:r>
          </a:p>
          <a:p>
            <a:pPr algn="just"/>
            <a:r>
              <a:rPr lang="en-US" sz="1800" dirty="0">
                <a:solidFill>
                  <a:schemeClr val="accent3"/>
                </a:solidFill>
              </a:rPr>
              <a:t>Return on Investment (ROI) </a:t>
            </a:r>
            <a:r>
              <a:rPr lang="en-US" sz="1800" dirty="0"/>
              <a:t>rose from 6.08% to 8.90%, indicating stronger returns on invested capital.</a:t>
            </a:r>
          </a:p>
          <a:p>
            <a:pPr algn="just"/>
            <a:endParaRPr lang="en-US" sz="1800" dirty="0"/>
          </a:p>
          <a:p>
            <a:pPr algn="just"/>
            <a:endParaRPr lang="en-US" sz="1800" dirty="0"/>
          </a:p>
          <a:p>
            <a:pPr marL="0" indent="0" algn="just">
              <a:buNone/>
            </a:pPr>
            <a:endParaRPr lang="en-US" sz="1800" dirty="0"/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1800" u="sng" dirty="0"/>
              <a:t>It has shown remarkable improvement in all profitability ratios over the past 4 years, signaling stronger financial performance, operational efficiency, and investor value creation.</a:t>
            </a:r>
            <a:endParaRPr lang="en-CA" sz="1800" u="sng" dirty="0"/>
          </a:p>
        </p:txBody>
      </p:sp>
      <p:pic>
        <p:nvPicPr>
          <p:cNvPr id="5" name="Picture 4" descr="A cartoon of a person pumping a coin">
            <a:extLst>
              <a:ext uri="{FF2B5EF4-FFF2-40B4-BE49-F238E27FC236}">
                <a16:creationId xmlns:a16="http://schemas.microsoft.com/office/drawing/2014/main" id="{AF6B5B3F-1D0B-10C0-1534-D5E55E3BF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16" y="3429000"/>
            <a:ext cx="4534584" cy="282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908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9FD2B-6E11-2823-891F-757C3BA84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208" y="227965"/>
            <a:ext cx="5324856" cy="1189355"/>
          </a:xfrm>
        </p:spPr>
        <p:txBody>
          <a:bodyPr>
            <a:normAutofit/>
          </a:bodyPr>
          <a:lstStyle/>
          <a:p>
            <a:r>
              <a:rPr lang="en-CA" sz="2800" b="1" dirty="0">
                <a:solidFill>
                  <a:schemeClr val="accent3"/>
                </a:solidFill>
              </a:rPr>
              <a:t>Long-Term Financial Strength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EB91B3A-2755-B3CD-0EAB-DF8FD6EEC14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98208" y="1674674"/>
            <a:ext cx="5324856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Solvency Ratio (SR)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improved steadily from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0.13 in 2022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0.23 in 2025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indicating increasing capacity to meet long-term obligations.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660F95-516B-BEBA-1F93-55E71A9C1B25}"/>
              </a:ext>
            </a:extLst>
          </p:cNvPr>
          <p:cNvSpPr txBox="1"/>
          <p:nvPr/>
        </p:nvSpPr>
        <p:spPr>
          <a:xfrm>
            <a:off x="6907188" y="1651627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Debt-to-Equity (D/E) Ratio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declined from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0.24 to 0.19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showing Salesforce reduced its reliance on debt financing relative to shareholder equity.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EEB387-E2C2-AB8F-04FE-8998687647A8}"/>
              </a:ext>
            </a:extLst>
          </p:cNvPr>
          <p:cNvSpPr txBox="1"/>
          <p:nvPr/>
        </p:nvSpPr>
        <p:spPr>
          <a:xfrm>
            <a:off x="192025" y="5870268"/>
            <a:ext cx="11841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18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Salesforce has strengthened its long-term financial position by gradually reducing debt and improving solvency. This indicates lower financial risk and more sustainable capital structure over time.</a:t>
            </a:r>
          </a:p>
          <a:p>
            <a:endParaRPr lang="en-CA" dirty="0"/>
          </a:p>
        </p:txBody>
      </p:sp>
      <p:pic>
        <p:nvPicPr>
          <p:cNvPr id="8" name="Picture 7" descr="A blue scale with a green and red sign with white text">
            <a:extLst>
              <a:ext uri="{FF2B5EF4-FFF2-40B4-BE49-F238E27FC236}">
                <a16:creationId xmlns:a16="http://schemas.microsoft.com/office/drawing/2014/main" id="{3F57A3A3-D151-B941-CF22-28B950E17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357" y="3044511"/>
            <a:ext cx="4093831" cy="2440647"/>
          </a:xfrm>
          <a:prstGeom prst="rect">
            <a:avLst/>
          </a:prstGeom>
        </p:spPr>
      </p:pic>
      <p:pic>
        <p:nvPicPr>
          <p:cNvPr id="10" name="Picture 9" descr="A group of people working on a calculator">
            <a:extLst>
              <a:ext uri="{FF2B5EF4-FFF2-40B4-BE49-F238E27FC236}">
                <a16:creationId xmlns:a16="http://schemas.microsoft.com/office/drawing/2014/main" id="{B9B255DD-1847-3C7A-4112-3AC493709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57" y="3191256"/>
            <a:ext cx="4589046" cy="229452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654A619-2DE9-DD15-A745-59DB53FC7C0F}"/>
              </a:ext>
            </a:extLst>
          </p:cNvPr>
          <p:cNvCxnSpPr/>
          <p:nvPr/>
        </p:nvCxnSpPr>
        <p:spPr>
          <a:xfrm>
            <a:off x="6281928" y="1709928"/>
            <a:ext cx="0" cy="37764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821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in a suit and tie holding his hands out">
            <a:extLst>
              <a:ext uri="{FF2B5EF4-FFF2-40B4-BE49-F238E27FC236}">
                <a16:creationId xmlns:a16="http://schemas.microsoft.com/office/drawing/2014/main" id="{EF0640B3-A689-4614-0273-9F2A0FDA4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2" b="992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75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16F19-0BFB-4ED9-6182-C61D83F00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201168"/>
            <a:ext cx="8732520" cy="1215802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3"/>
                </a:solidFill>
              </a:rPr>
              <a:t>Salesforce Earnings Performance &amp; Dividend Policy</a:t>
            </a:r>
            <a:endParaRPr lang="en-CA" sz="2800" b="1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F4BE8-2241-103F-9200-249CBB659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2099945"/>
            <a:ext cx="5266944" cy="4351338"/>
          </a:xfrm>
        </p:spPr>
        <p:txBody>
          <a:bodyPr>
            <a:normAutofit/>
          </a:bodyPr>
          <a:lstStyle/>
          <a:p>
            <a:pPr algn="just"/>
            <a:r>
              <a:rPr lang="en-US" sz="1800">
                <a:solidFill>
                  <a:schemeClr val="accent3"/>
                </a:solidFill>
              </a:rPr>
              <a:t>Earnings Per Share (EPS) </a:t>
            </a:r>
            <a:r>
              <a:rPr lang="en-US" sz="1800"/>
              <a:t>increased sharply from 1.46 (2022) to 6.44 (2025), showing strong profit growth per share.</a:t>
            </a:r>
          </a:p>
          <a:p>
            <a:pPr algn="just"/>
            <a:endParaRPr lang="en-US" sz="1800"/>
          </a:p>
          <a:p>
            <a:pPr algn="just"/>
            <a:r>
              <a:rPr lang="en-US" sz="1800">
                <a:solidFill>
                  <a:schemeClr val="accent3"/>
                </a:solidFill>
              </a:rPr>
              <a:t>Price-to-Earnings (P/E) Ratio </a:t>
            </a:r>
            <a:r>
              <a:rPr lang="en-US" sz="1800"/>
              <a:t>dropped from a very high 787.80 in 2023 to a more reasonable 53.04 in 2025, reflecting improved investor confidence and earnings valuation alignment.</a:t>
            </a:r>
          </a:p>
          <a:p>
            <a:pPr algn="just"/>
            <a:endParaRPr lang="en-US" sz="1800"/>
          </a:p>
          <a:p>
            <a:pPr algn="just"/>
            <a:r>
              <a:rPr lang="en-US" sz="1800">
                <a:solidFill>
                  <a:schemeClr val="accent3"/>
                </a:solidFill>
              </a:rPr>
              <a:t>Dividend Payout Ratio </a:t>
            </a:r>
            <a:r>
              <a:rPr lang="en-US" sz="1800"/>
              <a:t>in 2025 is 24.8%, indicating Salesforce began returning value to shareholders while still retaining profits for growth.</a:t>
            </a:r>
            <a:endParaRPr lang="en-CA" sz="1800" dirty="0"/>
          </a:p>
        </p:txBody>
      </p:sp>
      <p:pic>
        <p:nvPicPr>
          <p:cNvPr id="5" name="Picture 4" descr="A person looking at an open chest on a beach">
            <a:extLst>
              <a:ext uri="{FF2B5EF4-FFF2-40B4-BE49-F238E27FC236}">
                <a16:creationId xmlns:a16="http://schemas.microsoft.com/office/drawing/2014/main" id="{7D899604-6EB8-7563-3B19-3CA8F4080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69" y="2294636"/>
            <a:ext cx="5732431" cy="323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10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80399-C2F0-583F-833B-A67914408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/>
              <a:t>CAPM(Capital Asset Pricing Model)</a:t>
            </a:r>
            <a:endParaRPr lang="en-CA" b="1"/>
          </a:p>
        </p:txBody>
      </p:sp>
      <p:sp>
        <p:nvSpPr>
          <p:cNvPr id="14" name="Rounded Rectangle 17">
            <a:extLst>
              <a:ext uri="{FF2B5EF4-FFF2-40B4-BE49-F238E27FC236}">
                <a16:creationId xmlns:a16="http://schemas.microsoft.com/office/drawing/2014/main" id="{15045B1D-AED4-407C-BC82-BF20E4E4F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948070"/>
            <a:ext cx="4773166" cy="3896140"/>
          </a:xfrm>
          <a:prstGeom prst="roundRect">
            <a:avLst>
              <a:gd name="adj" fmla="val 2028"/>
            </a:avLst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colorful rectangular signs with white text&#10;&#10;AI-generated content may be incorrect.">
            <a:extLst>
              <a:ext uri="{FF2B5EF4-FFF2-40B4-BE49-F238E27FC236}">
                <a16:creationId xmlns:a16="http://schemas.microsoft.com/office/drawing/2014/main" id="{41907D5D-3A7B-A91B-F104-B4B226B4A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21" b="4"/>
          <a:stretch/>
        </p:blipFill>
        <p:spPr>
          <a:xfrm>
            <a:off x="1076307" y="2212849"/>
            <a:ext cx="4258289" cy="331132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8185E-41CA-333B-E739-06988504E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0636" y="2057797"/>
            <a:ext cx="5385816" cy="4228893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Risk-free rate (Rf)</a:t>
            </a:r>
            <a:r>
              <a:rPr lang="en-US" dirty="0">
                <a:solidFill>
                  <a:srgbClr val="FF0000"/>
                </a:solidFill>
              </a:rPr>
              <a:t>: </a:t>
            </a:r>
            <a:r>
              <a:rPr lang="en-US" dirty="0"/>
              <a:t>4% (based on the U.S. 10-year Treasury yield)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Market return (Rm)</a:t>
            </a:r>
            <a:r>
              <a:rPr lang="en-US" dirty="0">
                <a:solidFill>
                  <a:srgbClr val="FF0000"/>
                </a:solidFill>
              </a:rPr>
              <a:t>: </a:t>
            </a:r>
            <a:r>
              <a:rPr lang="en-US" dirty="0"/>
              <a:t>10% (average return of the S&amp;P 500)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Beta (β)</a:t>
            </a:r>
            <a:r>
              <a:rPr lang="en-US" dirty="0">
                <a:solidFill>
                  <a:srgbClr val="FF0000"/>
                </a:solidFill>
              </a:rPr>
              <a:t>: </a:t>
            </a:r>
            <a:r>
              <a:rPr lang="en-US" dirty="0"/>
              <a:t>1.38 </a:t>
            </a:r>
            <a:endParaRPr lang="en-CA" dirty="0"/>
          </a:p>
          <a:p>
            <a:pPr marL="0" indent="0" algn="just">
              <a:buNone/>
            </a:pPr>
            <a:endParaRPr lang="en-CA" dirty="0"/>
          </a:p>
          <a:p>
            <a:pPr marL="0" indent="0" algn="just">
              <a:buNone/>
            </a:pPr>
            <a:r>
              <a:rPr lang="en-CA" dirty="0"/>
              <a:t>Expected return = </a:t>
            </a:r>
            <a:r>
              <a:rPr lang="en-CA" dirty="0">
                <a:solidFill>
                  <a:srgbClr val="FF0000"/>
                </a:solidFill>
              </a:rPr>
              <a:t>12%</a:t>
            </a:r>
          </a:p>
        </p:txBody>
      </p:sp>
    </p:spTree>
    <p:extLst>
      <p:ext uri="{BB962C8B-B14F-4D97-AF65-F5344CB8AC3E}">
        <p14:creationId xmlns:p14="http://schemas.microsoft.com/office/powerpoint/2010/main" val="3455158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4C32C-A6F9-0A90-A0CB-AA4A2A5CA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579" y="102144"/>
            <a:ext cx="8502841" cy="64839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b="1" u="sng" dirty="0">
                <a:solidFill>
                  <a:schemeClr val="accent3"/>
                </a:solidFill>
              </a:rPr>
              <a:t>CRM 2024: Stock Movement and Daily Market Behavior</a:t>
            </a:r>
            <a:endParaRPr lang="en-CA" sz="2800" b="1" u="sng" dirty="0">
              <a:solidFill>
                <a:schemeClr val="accent3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D8F419-8FA0-0ED5-E6F3-C08470519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822" y="1211008"/>
            <a:ext cx="6125401" cy="318218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3C4F2A-6B74-2BD8-228E-4D3E25F7D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491" y="1156144"/>
            <a:ext cx="5013676" cy="37410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E4393FD-C29E-BEDA-64B5-1E314D178475}"/>
              </a:ext>
            </a:extLst>
          </p:cNvPr>
          <p:cNvSpPr/>
          <p:nvPr/>
        </p:nvSpPr>
        <p:spPr>
          <a:xfrm>
            <a:off x="110807" y="5314124"/>
            <a:ext cx="6125401" cy="1178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/>
              <a:t>CRM stock showed strong growth in 2024, rising from ~$250 to ~$360 by year-end. Despite mid-year volatility, it ended on a high, reflecting strong investor confidence and performance recovery.</a:t>
            </a:r>
            <a:endParaRPr lang="en-C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2B6947-1A6F-D6D1-8C08-4A2C34D22E44}"/>
              </a:ext>
            </a:extLst>
          </p:cNvPr>
          <p:cNvSpPr/>
          <p:nvPr/>
        </p:nvSpPr>
        <p:spPr>
          <a:xfrm>
            <a:off x="6837491" y="5213540"/>
            <a:ext cx="5122860" cy="13701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b="1" dirty="0"/>
              <a:t>CRM’s daily returns were mostly stable</a:t>
            </a:r>
            <a:r>
              <a:rPr lang="en-US" dirty="0"/>
              <a:t>, with occasional spikes in volatility. A sharp negative return occurred mid-year (around June), while a significant positive return appeared late in the year, indicating key market-moving events.</a:t>
            </a:r>
            <a:endParaRPr lang="en-CA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D0B3D25-FFB0-CCFE-57E1-442B328FFC17}"/>
              </a:ext>
            </a:extLst>
          </p:cNvPr>
          <p:cNvCxnSpPr/>
          <p:nvPr/>
        </p:nvCxnSpPr>
        <p:spPr>
          <a:xfrm>
            <a:off x="6565392" y="1088136"/>
            <a:ext cx="0" cy="5678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652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FE4E8-65D9-4B6D-7E06-DF4CCD195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" y="0"/>
            <a:ext cx="5132832" cy="70091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3"/>
                </a:solidFill>
              </a:rPr>
              <a:t>Monte Carlo Simulation</a:t>
            </a:r>
            <a:endParaRPr lang="en-CA" sz="2800" b="1" dirty="0">
              <a:solidFill>
                <a:schemeClr val="accent3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C64089-2A44-4E1C-4AEA-D3226284C1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030" y="570516"/>
            <a:ext cx="9848183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F5B784-08A4-5889-3DBD-B15854F91F04}"/>
              </a:ext>
            </a:extLst>
          </p:cNvPr>
          <p:cNvSpPr txBox="1"/>
          <p:nvPr/>
        </p:nvSpPr>
        <p:spPr>
          <a:xfrm>
            <a:off x="0" y="4791457"/>
            <a:ext cx="12015216" cy="2066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accent3"/>
                </a:solidFill>
              </a:rPr>
              <a:t>Insights:</a:t>
            </a:r>
          </a:p>
          <a:p>
            <a:pPr algn="just"/>
            <a:r>
              <a:rPr lang="en-US" dirty="0"/>
              <a:t>The Monte Carlo simulation for CRM shows most stock paths ranging between $310 and $390, indicating moderate volatility.</a:t>
            </a:r>
          </a:p>
          <a:p>
            <a:pPr algn="just"/>
            <a:r>
              <a:rPr lang="en-US" dirty="0"/>
              <a:t>There are a few outliers above $425 and below $275, reflecting potential short-term uncertainty. The overall trend suggests a balanced mix of risk and opportunity in the near term.</a:t>
            </a:r>
          </a:p>
          <a:p>
            <a:pPr algn="just"/>
            <a:r>
              <a:rPr lang="en-US" dirty="0">
                <a:solidFill>
                  <a:schemeClr val="accent3"/>
                </a:solidFill>
              </a:rPr>
              <a:t>Recommendations:</a:t>
            </a:r>
          </a:p>
          <a:p>
            <a:pPr algn="just"/>
            <a:r>
              <a:rPr lang="en-US" dirty="0"/>
              <a:t>Investors should prepare for price fluctuations and consider diversifying or hedging short-term positions. Stop-loss or limit orders can help manage risk effectively during volatile periods.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8127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hand holding a glass ball with graph in it&#10;&#10;AI-generated content may be incorrect.">
            <a:extLst>
              <a:ext uri="{FF2B5EF4-FFF2-40B4-BE49-F238E27FC236}">
                <a16:creationId xmlns:a16="http://schemas.microsoft.com/office/drawing/2014/main" id="{CB8AD6C2-82C0-B2A1-F7B5-228E2391E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2" b="144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719D1F-0973-8182-EDF3-1EE05499F584}"/>
              </a:ext>
            </a:extLst>
          </p:cNvPr>
          <p:cNvSpPr txBox="1"/>
          <p:nvPr/>
        </p:nvSpPr>
        <p:spPr>
          <a:xfrm>
            <a:off x="0" y="281678"/>
            <a:ext cx="40576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600" b="1" dirty="0">
                <a:solidFill>
                  <a:srgbClr val="FFC000"/>
                </a:solidFill>
              </a:rPr>
              <a:t>Forecasting Future Performance</a:t>
            </a:r>
          </a:p>
        </p:txBody>
      </p:sp>
    </p:spTree>
    <p:extLst>
      <p:ext uri="{BB962C8B-B14F-4D97-AF65-F5344CB8AC3E}">
        <p14:creationId xmlns:p14="http://schemas.microsoft.com/office/powerpoint/2010/main" val="2933440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E096C-CD01-5466-2F0D-09C8CA98E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1424" y="1459474"/>
            <a:ext cx="5053584" cy="4977901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1800" dirty="0">
                <a:solidFill>
                  <a:schemeClr val="accent3"/>
                </a:solidFill>
              </a:rPr>
              <a:t>Insights:</a:t>
            </a:r>
          </a:p>
          <a:p>
            <a:pPr algn="just"/>
            <a:r>
              <a:rPr lang="en-US" sz="1800" dirty="0"/>
              <a:t>The forecast shows a strong upward trend in Salesforce (CRM) stock over the next 12 months.</a:t>
            </a:r>
          </a:p>
          <a:p>
            <a:pPr algn="just"/>
            <a:r>
              <a:rPr lang="en-US" sz="1800" dirty="0"/>
              <a:t>The price is projected to reach above $400, with a confidence band reflecting moderate uncertainty.</a:t>
            </a:r>
          </a:p>
          <a:p>
            <a:pPr algn="just"/>
            <a:r>
              <a:rPr lang="en-US" sz="1800" dirty="0"/>
              <a:t>Historical growth patterns align with the predicted continuation of positive momentum.</a:t>
            </a:r>
          </a:p>
          <a:p>
            <a:pPr algn="just"/>
            <a:endParaRPr lang="en-US" sz="1800" dirty="0"/>
          </a:p>
          <a:p>
            <a:pPr marL="0" indent="0" algn="just">
              <a:buNone/>
            </a:pPr>
            <a:r>
              <a:rPr lang="en-US" sz="1800" dirty="0">
                <a:solidFill>
                  <a:schemeClr val="accent3"/>
                </a:solidFill>
              </a:rPr>
              <a:t>Recommendations:</a:t>
            </a:r>
          </a:p>
          <a:p>
            <a:pPr algn="just"/>
            <a:r>
              <a:rPr lang="en-US" sz="1800" dirty="0"/>
              <a:t>Investors may consider long-term holding to capitalize on the expected upward trajectory.</a:t>
            </a:r>
          </a:p>
          <a:p>
            <a:pPr algn="just"/>
            <a:r>
              <a:rPr lang="en-US" sz="1800" dirty="0"/>
              <a:t>Gradual entry (DCA) can help manage risk amid short-term fluctuations.</a:t>
            </a:r>
          </a:p>
          <a:p>
            <a:pPr algn="just"/>
            <a:r>
              <a:rPr lang="en-US" sz="1800" dirty="0"/>
              <a:t>Monitor earnings reports and product announcements as potential price drivers.</a:t>
            </a:r>
            <a:endParaRPr lang="en-CA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A0759E-FB67-D702-FC0A-8D9F0EF0E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3" y="1459475"/>
            <a:ext cx="6441377" cy="39859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9AB45E-FCBA-87B9-3C2C-74D8EFF94A08}"/>
              </a:ext>
            </a:extLst>
          </p:cNvPr>
          <p:cNvSpPr txBox="1"/>
          <p:nvPr/>
        </p:nvSpPr>
        <p:spPr>
          <a:xfrm>
            <a:off x="4322064" y="228600"/>
            <a:ext cx="3547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accent3"/>
                </a:solidFill>
              </a:rPr>
              <a:t>Prophet</a:t>
            </a:r>
            <a:endParaRPr lang="en-CA" sz="3200" b="1" u="sng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670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diagram of a cloud&#10;&#10;AI-generated content may be incorrect.">
            <a:extLst>
              <a:ext uri="{FF2B5EF4-FFF2-40B4-BE49-F238E27FC236}">
                <a16:creationId xmlns:a16="http://schemas.microsoft.com/office/drawing/2014/main" id="{9E4CE081-0850-8072-01A4-D4A1D0E461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" b="2"/>
          <a:stretch/>
        </p:blipFill>
        <p:spPr>
          <a:xfrm>
            <a:off x="4395611" y="10"/>
            <a:ext cx="7796389" cy="6857990"/>
          </a:xfrm>
          <a:prstGeom prst="rect">
            <a:avLst/>
          </a:prstGeom>
        </p:spPr>
      </p:pic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D77D416-66F5-413A-9B46-6289471B3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1397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9429C3-2BBF-9F1A-562C-AB0B273B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3406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dirty="0"/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9E75D7-DEC0-2EC7-EC22-EB175025D9CC}"/>
              </a:ext>
            </a:extLst>
          </p:cNvPr>
          <p:cNvSpPr txBox="1"/>
          <p:nvPr/>
        </p:nvSpPr>
        <p:spPr>
          <a:xfrm>
            <a:off x="161546" y="1911096"/>
            <a:ext cx="4163566" cy="4485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algn="just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Salesforce is a leading cloud-based Customer Relationship Management (CRM) platform that enables businesses to manage customer relationships, streamline operations, and drive growth through sales, service, marketing, automation, and analytics—all in one integrated platform.</a:t>
            </a:r>
          </a:p>
          <a:p>
            <a:pPr marL="57150" indent="-228600" algn="just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4800000" scaled="0"/>
              </a:gradFill>
            </a:endParaRPr>
          </a:p>
          <a:p>
            <a:pPr marL="285750" indent="-228600" algn="just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It was founded in </a:t>
            </a:r>
            <a:r>
              <a:rPr lang="en-US" b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1999</a:t>
            </a:r>
            <a:r>
              <a:rPr lang="en-US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 by Marc Benioff to revolutionize CRM through cloud computing.</a:t>
            </a:r>
          </a:p>
        </p:txBody>
      </p:sp>
    </p:spTree>
    <p:extLst>
      <p:ext uri="{BB962C8B-B14F-4D97-AF65-F5344CB8AC3E}">
        <p14:creationId xmlns:p14="http://schemas.microsoft.com/office/powerpoint/2010/main" val="3050961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6DC3F-DB22-698C-EC17-200C94C07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0" y="2319401"/>
            <a:ext cx="5102352" cy="4172840"/>
          </a:xfrm>
        </p:spPr>
        <p:txBody>
          <a:bodyPr>
            <a:normAutofit/>
          </a:bodyPr>
          <a:lstStyle/>
          <a:p>
            <a:pPr algn="just"/>
            <a:r>
              <a:rPr lang="en-US" sz="1800" dirty="0">
                <a:solidFill>
                  <a:schemeClr val="accent3"/>
                </a:solidFill>
              </a:rPr>
              <a:t>Trend</a:t>
            </a:r>
            <a:r>
              <a:rPr lang="en-US" sz="1800" dirty="0"/>
              <a:t> (Top Plot): Salesforce’s stock shows a clear upward trend from 2023 onward, with continued growth forecasted into 2026.</a:t>
            </a:r>
          </a:p>
          <a:p>
            <a:pPr algn="just"/>
            <a:r>
              <a:rPr lang="en-US" sz="1800" dirty="0">
                <a:solidFill>
                  <a:schemeClr val="accent3"/>
                </a:solidFill>
              </a:rPr>
              <a:t>Weekly Pattern</a:t>
            </a:r>
            <a:r>
              <a:rPr lang="en-US" sz="1800" dirty="0"/>
              <a:t>: Returns tend to be lowest on Tuesdays and highest on weekends, especially Saturdays, suggesting weekly investor sentiment patterns.</a:t>
            </a:r>
          </a:p>
          <a:p>
            <a:pPr algn="just"/>
            <a:r>
              <a:rPr lang="en-US" sz="1800" dirty="0">
                <a:solidFill>
                  <a:schemeClr val="accent3"/>
                </a:solidFill>
              </a:rPr>
              <a:t>Yearly Pattern</a:t>
            </a:r>
            <a:r>
              <a:rPr lang="en-US" sz="1800" dirty="0"/>
              <a:t>: Peaks are typically seen in February–March and again in October–November, indicating seasonally strong performance in early and late year.</a:t>
            </a:r>
          </a:p>
          <a:p>
            <a:pPr algn="just"/>
            <a:r>
              <a:rPr lang="en-US" sz="1800" dirty="0">
                <a:solidFill>
                  <a:schemeClr val="accent3"/>
                </a:solidFill>
              </a:rPr>
              <a:t>Daily Pattern</a:t>
            </a:r>
            <a:r>
              <a:rPr lang="en-US" sz="1800" dirty="0"/>
              <a:t>: Price momentum is strongest early morning and late evening, while midnight to early morning sees the weakest activity.</a:t>
            </a:r>
            <a:endParaRPr lang="en-CA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4F71DD-8720-52D0-F8FC-749BD74BB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84" y="419989"/>
            <a:ext cx="6438320" cy="63191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DEDFD8-60E0-7392-E1C9-C10D5C8E27C1}"/>
              </a:ext>
            </a:extLst>
          </p:cNvPr>
          <p:cNvSpPr txBox="1"/>
          <p:nvPr/>
        </p:nvSpPr>
        <p:spPr>
          <a:xfrm>
            <a:off x="6858000" y="419989"/>
            <a:ext cx="52252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</a:rPr>
              <a:t>CRM Stock Trend &amp; Seasonality Analysis</a:t>
            </a:r>
            <a:endParaRPr lang="en-CA" sz="28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96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37D7DC-18AF-58CD-90B1-D7F601CA1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56" y="1559143"/>
            <a:ext cx="6232779" cy="44156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458C47-4057-DD3C-17B7-9A6DCBC14600}"/>
              </a:ext>
            </a:extLst>
          </p:cNvPr>
          <p:cNvSpPr/>
          <p:nvPr/>
        </p:nvSpPr>
        <p:spPr>
          <a:xfrm>
            <a:off x="7251192" y="1559143"/>
            <a:ext cx="4745735" cy="44157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Buy Signals in Feb and Sep led to strong rallies, confirming good entry points.</a:t>
            </a:r>
          </a:p>
          <a:p>
            <a:pPr algn="just"/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Sell Signals in May and October helped avoid downturns and secure profits.</a:t>
            </a:r>
          </a:p>
          <a:p>
            <a:pPr algn="just"/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Uptrends were confirmed when the 20-day EMA stayed above the 50-day EMA.</a:t>
            </a:r>
          </a:p>
          <a:p>
            <a:pPr algn="just"/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Mid-year showed high volatility — EMA crossovers helped navigate choppy moves.</a:t>
            </a:r>
          </a:p>
          <a:p>
            <a:pPr algn="just"/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Strategy effectively captured major price swings, enhancing timing for trades.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0B8327-CBA9-5A3E-550E-1609367344A0}"/>
              </a:ext>
            </a:extLst>
          </p:cNvPr>
          <p:cNvSpPr txBox="1"/>
          <p:nvPr/>
        </p:nvSpPr>
        <p:spPr>
          <a:xfrm>
            <a:off x="2823208" y="298382"/>
            <a:ext cx="7502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accent3">
                    <a:lumMod val="75000"/>
                  </a:schemeClr>
                </a:solidFill>
              </a:rPr>
              <a:t>Riding the Trend: EMA Strategy in Action</a:t>
            </a:r>
            <a:endParaRPr lang="en-CA" sz="3200" b="1" u="sng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59A1084-7B5E-862A-CE95-108393327F94}"/>
              </a:ext>
            </a:extLst>
          </p:cNvPr>
          <p:cNvSpPr/>
          <p:nvPr/>
        </p:nvSpPr>
        <p:spPr>
          <a:xfrm>
            <a:off x="6693408" y="3346704"/>
            <a:ext cx="438912" cy="4023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AA93C3-AFB0-7D13-CE4C-0C70C8D4E73D}"/>
              </a:ext>
            </a:extLst>
          </p:cNvPr>
          <p:cNvSpPr txBox="1"/>
          <p:nvPr/>
        </p:nvSpPr>
        <p:spPr>
          <a:xfrm>
            <a:off x="341756" y="6206067"/>
            <a:ext cx="11003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the faster EMA (20-day) crosses above the slower EMA (50-day) → 📈 bullish signal → Buy</a:t>
            </a:r>
          </a:p>
          <a:p>
            <a:r>
              <a:rPr lang="en-US" dirty="0"/>
              <a:t>When the faster EMA (20-day) crosses below the slower EMA (50-day) → 📉 bearish signal → Sell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79365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551DA-F44A-D3F8-F180-5C1DC702C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893768-A8C5-CC93-6F77-11B56C2B3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68" y="1536192"/>
            <a:ext cx="5670172" cy="44112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1FB4C8-792A-75CA-EE4E-36CDA705C236}"/>
              </a:ext>
            </a:extLst>
          </p:cNvPr>
          <p:cNvSpPr/>
          <p:nvPr/>
        </p:nvSpPr>
        <p:spPr>
          <a:xfrm>
            <a:off x="7562088" y="1536192"/>
            <a:ext cx="4315968" cy="4411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Buy signal in Feb and sell signal in April captured the early-year uptrend effectively.</a:t>
            </a:r>
          </a:p>
          <a:p>
            <a:pPr algn="just"/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SMA crossovers smoothed out noise, confirming longer-term trends with less volatility than EMA.</a:t>
            </a:r>
          </a:p>
          <a:p>
            <a:pPr algn="just"/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The late 2024 rally was well-supported by SMA alignment, signaling strong sustained momentum.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CE313A-2852-3A7D-B313-DEE2B9A841C8}"/>
              </a:ext>
            </a:extLst>
          </p:cNvPr>
          <p:cNvSpPr txBox="1"/>
          <p:nvPr/>
        </p:nvSpPr>
        <p:spPr>
          <a:xfrm>
            <a:off x="2761488" y="325815"/>
            <a:ext cx="7562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accent3">
                    <a:lumMod val="75000"/>
                  </a:schemeClr>
                </a:solidFill>
              </a:rPr>
              <a:t>CRM Stock Strategy: SMA-Based Signals</a:t>
            </a:r>
            <a:endParaRPr lang="en-CA" sz="3200" b="1" u="sng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513C063-3246-EC16-BF38-4BD77820ADAF}"/>
              </a:ext>
            </a:extLst>
          </p:cNvPr>
          <p:cNvSpPr/>
          <p:nvPr/>
        </p:nvSpPr>
        <p:spPr>
          <a:xfrm>
            <a:off x="6542532" y="3310128"/>
            <a:ext cx="827532" cy="4480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8448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A248DBB-2359-70E8-C648-48FBEA8EED70}"/>
              </a:ext>
            </a:extLst>
          </p:cNvPr>
          <p:cNvSpPr/>
          <p:nvPr/>
        </p:nvSpPr>
        <p:spPr>
          <a:xfrm>
            <a:off x="2139696" y="4443984"/>
            <a:ext cx="9774936" cy="20665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dirty="0"/>
              <a:t>Salesforce’s acquisitions of Slack and Tableau were strategic financial decisions backed by strong planning, solid financial health, and market-driven insights—showing how smart analysis leads to impactful actions.</a:t>
            </a:r>
            <a:endParaRPr lang="en-CA" sz="2000" dirty="0"/>
          </a:p>
        </p:txBody>
      </p:sp>
      <p:pic>
        <p:nvPicPr>
          <p:cNvPr id="5" name="Picture 4" descr="A chess pieces stacked on coins&#10;&#10;AI-generated content may be incorrect.">
            <a:extLst>
              <a:ext uri="{FF2B5EF4-FFF2-40B4-BE49-F238E27FC236}">
                <a16:creationId xmlns:a16="http://schemas.microsoft.com/office/drawing/2014/main" id="{CBA35276-4C9F-2C0F-CD32-947CE84E7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240" y="73152"/>
            <a:ext cx="7738872" cy="3224530"/>
          </a:xfrm>
          <a:prstGeom prst="rect">
            <a:avLst/>
          </a:prstGeom>
        </p:spPr>
      </p:pic>
      <p:sp>
        <p:nvSpPr>
          <p:cNvPr id="6" name="Arrow: Curved Right 5">
            <a:extLst>
              <a:ext uri="{FF2B5EF4-FFF2-40B4-BE49-F238E27FC236}">
                <a16:creationId xmlns:a16="http://schemas.microsoft.com/office/drawing/2014/main" id="{1384B088-10D6-EA29-6449-C892CC20A769}"/>
              </a:ext>
            </a:extLst>
          </p:cNvPr>
          <p:cNvSpPr/>
          <p:nvPr/>
        </p:nvSpPr>
        <p:spPr>
          <a:xfrm>
            <a:off x="740664" y="2734056"/>
            <a:ext cx="1091184" cy="2203704"/>
          </a:xfrm>
          <a:prstGeom prst="curved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878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6FBEFA-C260-1ECC-08C8-2A02DEE6C358}"/>
              </a:ext>
            </a:extLst>
          </p:cNvPr>
          <p:cNvSpPr/>
          <p:nvPr/>
        </p:nvSpPr>
        <p:spPr>
          <a:xfrm>
            <a:off x="3938016" y="2441448"/>
            <a:ext cx="4315968" cy="14356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FFC000"/>
                </a:solidFill>
              </a:rPr>
              <a:t>Thankyou</a:t>
            </a:r>
            <a:endParaRPr lang="en-CA" sz="6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718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A3CC463-F933-4AC4-86E1-5AC14B0C3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25D2DB-A12A-44DB-B00E-F4D622329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E93A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jumping over a gap&#10;&#10;AI-generated content may be incorrect.">
            <a:extLst>
              <a:ext uri="{FF2B5EF4-FFF2-40B4-BE49-F238E27FC236}">
                <a16:creationId xmlns:a16="http://schemas.microsoft.com/office/drawing/2014/main" id="{9C238532-11D9-AD72-E351-559624E5D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92" y="790033"/>
            <a:ext cx="4090809" cy="216812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E7E7877-F64E-4EEA-B778-138031EFF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E93A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Cartoon characters sitting around a table with laptops">
            <a:extLst>
              <a:ext uri="{FF2B5EF4-FFF2-40B4-BE49-F238E27FC236}">
                <a16:creationId xmlns:a16="http://schemas.microsoft.com/office/drawing/2014/main" id="{8ED469EC-B7DB-7D52-4D1D-E406F1641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5" y="3959029"/>
            <a:ext cx="4129768" cy="216812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D6C4F3-70FD-4F13-919C-702EE4886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0596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timeline of salesforce&#10;&#10;AI-generated content may be incorrect.">
            <a:extLst>
              <a:ext uri="{FF2B5EF4-FFF2-40B4-BE49-F238E27FC236}">
                <a16:creationId xmlns:a16="http://schemas.microsoft.com/office/drawing/2014/main" id="{8733F967-592C-2232-A3DC-8DE162B5B1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200" y="1412981"/>
            <a:ext cx="6596100" cy="371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003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17">
            <a:extLst>
              <a:ext uri="{FF2B5EF4-FFF2-40B4-BE49-F238E27FC236}">
                <a16:creationId xmlns:a16="http://schemas.microsoft.com/office/drawing/2014/main" id="{C3C4237E-111A-4F87-B615-58D4D058C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509" y="643467"/>
            <a:ext cx="10564807" cy="5200743"/>
          </a:xfrm>
          <a:prstGeom prst="roundRect">
            <a:avLst>
              <a:gd name="adj" fmla="val 2028"/>
            </a:avLst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screenshot of a phone&#10;&#10;AI-generated content may be incorrect.">
            <a:extLst>
              <a:ext uri="{FF2B5EF4-FFF2-40B4-BE49-F238E27FC236}">
                <a16:creationId xmlns:a16="http://schemas.microsoft.com/office/drawing/2014/main" id="{DA3DF38D-4645-EDFA-DBE5-07AA17135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600" y="1563623"/>
            <a:ext cx="3609943" cy="3489597"/>
          </a:xfrm>
          <a:prstGeom prst="rect">
            <a:avLst/>
          </a:prstGeom>
        </p:spPr>
      </p:pic>
      <p:pic>
        <p:nvPicPr>
          <p:cNvPr id="13" name="Content Placeholder 12" descr="A diagram of a company">
            <a:extLst>
              <a:ext uri="{FF2B5EF4-FFF2-40B4-BE49-F238E27FC236}">
                <a16:creationId xmlns:a16="http://schemas.microsoft.com/office/drawing/2014/main" id="{A8EADCCD-4B14-B817-29B3-29885AF67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649" y="1013791"/>
            <a:ext cx="6675667" cy="445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934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ata cloud">
            <a:extLst>
              <a:ext uri="{FF2B5EF4-FFF2-40B4-BE49-F238E27FC236}">
                <a16:creationId xmlns:a16="http://schemas.microsoft.com/office/drawing/2014/main" id="{FD287CBA-E559-4A1B-21BC-47E82A54B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00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206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6D3C2BE5-6155-2F1E-0B7E-106D41492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288" y="2554552"/>
            <a:ext cx="3549832" cy="4210266"/>
          </a:xfrm>
          <a:prstGeom prst="rect">
            <a:avLst/>
          </a:prstGeom>
        </p:spPr>
      </p:pic>
      <p:pic>
        <p:nvPicPr>
          <p:cNvPr id="5" name="Picture 4" descr="A group of people sitting at a picnic table&#10;&#10;AI-generated content may be incorrect.">
            <a:extLst>
              <a:ext uri="{FF2B5EF4-FFF2-40B4-BE49-F238E27FC236}">
                <a16:creationId xmlns:a16="http://schemas.microsoft.com/office/drawing/2014/main" id="{396E9FED-8BEF-6CC7-FA39-5D8DEE2D3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6025896" cy="3026683"/>
          </a:xfrm>
          <a:prstGeom prst="rect">
            <a:avLst/>
          </a:prstGeom>
        </p:spPr>
      </p:pic>
      <p:pic>
        <p:nvPicPr>
          <p:cNvPr id="7" name="Picture 6" descr="A logo with mountains and a trail&#10;&#10;AI-generated content may be incorrect.">
            <a:extLst>
              <a:ext uri="{FF2B5EF4-FFF2-40B4-BE49-F238E27FC236}">
                <a16:creationId xmlns:a16="http://schemas.microsoft.com/office/drawing/2014/main" id="{37F8DB54-3CD0-23F7-59AB-773B9E8462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288" y="93182"/>
            <a:ext cx="3549832" cy="2426536"/>
          </a:xfrm>
          <a:prstGeom prst="rect">
            <a:avLst/>
          </a:prstGeom>
        </p:spPr>
      </p:pic>
      <p:pic>
        <p:nvPicPr>
          <p:cNvPr id="10" name="Picture 9" descr="A diagram of different colors and numbers&#10;&#10;AI-generated content may be incorrect.">
            <a:extLst>
              <a:ext uri="{FF2B5EF4-FFF2-40B4-BE49-F238E27FC236}">
                <a16:creationId xmlns:a16="http://schemas.microsoft.com/office/drawing/2014/main" id="{6875293B-3707-0715-64F1-1C2729A2A4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618" y="3194962"/>
            <a:ext cx="3030790" cy="357530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19C75D-B7B4-FAFC-CF80-04C9502E63B8}"/>
              </a:ext>
            </a:extLst>
          </p:cNvPr>
          <p:cNvSpPr/>
          <p:nvPr/>
        </p:nvSpPr>
        <p:spPr>
          <a:xfrm>
            <a:off x="182880" y="5387236"/>
            <a:ext cx="2001391" cy="11201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 dirty="0">
                <a:solidFill>
                  <a:schemeClr val="bg1"/>
                </a:solidFill>
                <a:effectLst/>
                <a:latin typeface="Google Sans"/>
              </a:rPr>
              <a:t>Fiscal Year</a:t>
            </a:r>
          </a:p>
          <a:p>
            <a:pPr algn="ctr"/>
            <a:endParaRPr lang="en-US" b="1" i="0" dirty="0">
              <a:solidFill>
                <a:schemeClr val="bg1"/>
              </a:solidFill>
              <a:effectLst/>
              <a:latin typeface="Google Sans"/>
            </a:endParaRPr>
          </a:p>
          <a:p>
            <a:pPr algn="ctr"/>
            <a:endParaRPr lang="en-US" b="1" i="0" dirty="0">
              <a:solidFill>
                <a:schemeClr val="bg1"/>
              </a:solidFill>
              <a:effectLst/>
              <a:latin typeface="Google Sans"/>
            </a:endParaRPr>
          </a:p>
          <a:p>
            <a:pPr algn="ctr"/>
            <a:r>
              <a:rPr lang="en-US" b="1" i="0" dirty="0">
                <a:solidFill>
                  <a:schemeClr val="bg1"/>
                </a:solidFill>
                <a:effectLst/>
                <a:latin typeface="Google Sans"/>
              </a:rPr>
              <a:t>January 31st</a:t>
            </a:r>
            <a:endParaRPr lang="en-CA" b="1" dirty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63A202-30B6-744B-933F-F4633675BB38}"/>
              </a:ext>
            </a:extLst>
          </p:cNvPr>
          <p:cNvCxnSpPr>
            <a:cxnSpLocks/>
          </p:cNvCxnSpPr>
          <p:nvPr/>
        </p:nvCxnSpPr>
        <p:spPr>
          <a:xfrm>
            <a:off x="1183575" y="5767274"/>
            <a:ext cx="0" cy="404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7A692B-CCFB-10BF-A521-A1712EF49B02}"/>
              </a:ext>
            </a:extLst>
          </p:cNvPr>
          <p:cNvCxnSpPr/>
          <p:nvPr/>
        </p:nvCxnSpPr>
        <p:spPr>
          <a:xfrm>
            <a:off x="7360920" y="192024"/>
            <a:ext cx="0" cy="6537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548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growth and performance">
            <a:extLst>
              <a:ext uri="{FF2B5EF4-FFF2-40B4-BE49-F238E27FC236}">
                <a16:creationId xmlns:a16="http://schemas.microsoft.com/office/drawing/2014/main" id="{A93192C5-CDDE-F29D-2536-0D5715C7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9" y="3221704"/>
            <a:ext cx="5442041" cy="36325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8261FD-C717-5E1A-DE96-3C07B5ED29F5}"/>
              </a:ext>
            </a:extLst>
          </p:cNvPr>
          <p:cNvSpPr txBox="1"/>
          <p:nvPr/>
        </p:nvSpPr>
        <p:spPr>
          <a:xfrm>
            <a:off x="6637642" y="1944314"/>
            <a:ext cx="435254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Revenue: $37.9 billion in FY 2025, up 9% Year over Year.</a:t>
            </a:r>
          </a:p>
          <a:p>
            <a:pPr algn="just"/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CRM Market Share: 21.7%, more than the next four competitors combined.</a:t>
            </a:r>
            <a:br>
              <a:rPr lang="en-US" dirty="0"/>
            </a:br>
            <a:r>
              <a:rPr lang="en-US" dirty="0"/>
              <a:t>The next four biggest CRM providers — Microsoft (5.9%), Oracle (4.4%), SAP (3.5%), and Adobe (3.4%) — together hold only 17.2%.</a:t>
            </a:r>
          </a:p>
          <a:p>
            <a:pPr algn="just"/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Key Growth Drivers: Subscription services (93% of revenue), Service Cloud, Marketing &amp; Commerce Cloud.</a:t>
            </a:r>
            <a:endParaRPr lang="en-CA" dirty="0"/>
          </a:p>
        </p:txBody>
      </p:sp>
      <p:pic>
        <p:nvPicPr>
          <p:cNvPr id="13" name="Picture 12" descr="A cartoon of a person walking on a tightrope&#10;&#10;AI-generated content may be incorrect.">
            <a:extLst>
              <a:ext uri="{FF2B5EF4-FFF2-40B4-BE49-F238E27FC236}">
                <a16:creationId xmlns:a16="http://schemas.microsoft.com/office/drawing/2014/main" id="{4321B40D-713C-A15C-A93E-475A20096D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0" y="131032"/>
            <a:ext cx="5444630" cy="294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63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D2D4C-FAAD-4ED2-FAB7-55F0AE4D5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948" y="-45720"/>
            <a:ext cx="3880104" cy="915035"/>
          </a:xfrm>
        </p:spPr>
        <p:txBody>
          <a:bodyPr>
            <a:normAutofit/>
          </a:bodyPr>
          <a:lstStyle/>
          <a:p>
            <a:r>
              <a:rPr lang="en-US" sz="3600" b="1" u="sng" dirty="0">
                <a:solidFill>
                  <a:schemeClr val="accent3">
                    <a:lumMod val="75000"/>
                  </a:schemeClr>
                </a:solidFill>
              </a:rPr>
              <a:t>Financial Planning</a:t>
            </a:r>
            <a:endParaRPr lang="en-CA" sz="3600" b="1" u="sng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45B78DD-1D1A-562C-54A6-D9159A08CD13}"/>
              </a:ext>
            </a:extLst>
          </p:cNvPr>
          <p:cNvSpPr/>
          <p:nvPr/>
        </p:nvSpPr>
        <p:spPr>
          <a:xfrm>
            <a:off x="158496" y="1138554"/>
            <a:ext cx="3026664" cy="277495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Assessing Financial Health</a:t>
            </a:r>
            <a:r>
              <a:rPr lang="en-US" dirty="0"/>
              <a:t> (Where to Invest)</a:t>
            </a:r>
            <a:br>
              <a:rPr lang="en-US" dirty="0"/>
            </a:br>
            <a:r>
              <a:rPr lang="en-US" dirty="0"/>
              <a:t>- (Ratio analysis)</a:t>
            </a:r>
            <a:endParaRPr lang="en-CA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6E66D86-8E10-56F5-D96D-1C8A514A1363}"/>
              </a:ext>
            </a:extLst>
          </p:cNvPr>
          <p:cNvSpPr/>
          <p:nvPr/>
        </p:nvSpPr>
        <p:spPr>
          <a:xfrm>
            <a:off x="4384167" y="1138554"/>
            <a:ext cx="3026664" cy="277495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Understanding Risk &amp; Return</a:t>
            </a:r>
          </a:p>
          <a:p>
            <a:pPr algn="ctr"/>
            <a:r>
              <a:rPr lang="en-US" dirty="0"/>
              <a:t>(CAPM, P/E Ratio, Monte Carlo Simulation)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F672868-0A78-2908-43C9-6132690C0D5F}"/>
              </a:ext>
            </a:extLst>
          </p:cNvPr>
          <p:cNvSpPr/>
          <p:nvPr/>
        </p:nvSpPr>
        <p:spPr>
          <a:xfrm>
            <a:off x="8910828" y="1138554"/>
            <a:ext cx="2898648" cy="277495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Forecasting Future Performance</a:t>
            </a:r>
          </a:p>
          <a:p>
            <a:pPr algn="ctr"/>
            <a:r>
              <a:rPr lang="en-CA" dirty="0">
                <a:solidFill>
                  <a:schemeClr val="tx1"/>
                </a:solidFill>
              </a:rPr>
              <a:t>- Prophet Model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0FD9A3-7158-E89B-6ACF-C6F298A6FD07}"/>
              </a:ext>
            </a:extLst>
          </p:cNvPr>
          <p:cNvSpPr/>
          <p:nvPr/>
        </p:nvSpPr>
        <p:spPr>
          <a:xfrm>
            <a:off x="2122932" y="3913506"/>
            <a:ext cx="3235452" cy="27890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Tactical Timing &amp; Trade Execution</a:t>
            </a:r>
          </a:p>
          <a:p>
            <a:pPr algn="ctr"/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>
                <a:solidFill>
                  <a:schemeClr val="tx1"/>
                </a:solidFill>
              </a:rPr>
              <a:t>-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>
                <a:solidFill>
                  <a:schemeClr val="tx1"/>
                </a:solidFill>
              </a:rPr>
              <a:t>EMA &amp; SMA Strategy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980C40C-DC15-0496-4A43-A1B39809D17D}"/>
              </a:ext>
            </a:extLst>
          </p:cNvPr>
          <p:cNvSpPr/>
          <p:nvPr/>
        </p:nvSpPr>
        <p:spPr>
          <a:xfrm>
            <a:off x="6795516" y="3913506"/>
            <a:ext cx="3026664" cy="277495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Formulating Investment Strategy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EDBA729-DBD4-44FF-B9AB-DA35CD321C4C}"/>
              </a:ext>
            </a:extLst>
          </p:cNvPr>
          <p:cNvSpPr/>
          <p:nvPr/>
        </p:nvSpPr>
        <p:spPr>
          <a:xfrm>
            <a:off x="3429000" y="2414016"/>
            <a:ext cx="726948" cy="448056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DC38FDF-4BF9-2E65-EEF5-9F1BB18BE055}"/>
              </a:ext>
            </a:extLst>
          </p:cNvPr>
          <p:cNvSpPr/>
          <p:nvPr/>
        </p:nvSpPr>
        <p:spPr>
          <a:xfrm>
            <a:off x="7671816" y="2414016"/>
            <a:ext cx="768096" cy="448056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6DE540C-3A9E-08FE-C2E2-8755BEC44F13}"/>
              </a:ext>
            </a:extLst>
          </p:cNvPr>
          <p:cNvSpPr/>
          <p:nvPr/>
        </p:nvSpPr>
        <p:spPr>
          <a:xfrm>
            <a:off x="731520" y="5358384"/>
            <a:ext cx="813816" cy="448056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5C951D1-CAA8-9A70-202F-2237A9FAC575}"/>
              </a:ext>
            </a:extLst>
          </p:cNvPr>
          <p:cNvSpPr/>
          <p:nvPr/>
        </p:nvSpPr>
        <p:spPr>
          <a:xfrm>
            <a:off x="5806440" y="5358384"/>
            <a:ext cx="749808" cy="448056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619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A7A0-495A-73C7-18E2-3A3968CAE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76" y="5384571"/>
            <a:ext cx="9985248" cy="1039742"/>
          </a:xfrm>
        </p:spPr>
        <p:txBody>
          <a:bodyPr vert="horz" wrap="square" lIns="91440" tIns="45720" rIns="91440" bIns="45720" rtlCol="0" anchor="t">
            <a:normAutofit fontScale="90000"/>
          </a:bodyPr>
          <a:lstStyle/>
          <a:p>
            <a:pPr algn="ctr"/>
            <a:r>
              <a:rPr lang="en-US" sz="7200" b="1" spc="-300" dirty="0">
                <a:solidFill>
                  <a:srgbClr val="FFC000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Assessing Financial Health</a:t>
            </a:r>
          </a:p>
        </p:txBody>
      </p:sp>
      <p:pic>
        <p:nvPicPr>
          <p:cNvPr id="4" name="Picture 3" descr="A person writing on a clipboard&#10;&#10;AI-generated content may be incorrect.">
            <a:extLst>
              <a:ext uri="{FF2B5EF4-FFF2-40B4-BE49-F238E27FC236}">
                <a16:creationId xmlns:a16="http://schemas.microsoft.com/office/drawing/2014/main" id="{227053D0-7521-DED6-CB7E-0AAA58A875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667" y="269094"/>
            <a:ext cx="9407761" cy="491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410938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2602</TotalTime>
  <Words>1237</Words>
  <Application>Microsoft Office PowerPoint</Application>
  <PresentationFormat>Widescreen</PresentationFormat>
  <Paragraphs>107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Corbel</vt:lpstr>
      <vt:lpstr>Google Sans</vt:lpstr>
      <vt:lpstr>Wingdings</vt:lpstr>
      <vt:lpstr>Depth</vt:lpstr>
      <vt:lpstr>PowerPoint Presentation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Financial Planning</vt:lpstr>
      <vt:lpstr>Assessing Financial Health</vt:lpstr>
      <vt:lpstr>PowerPoint Presentation</vt:lpstr>
      <vt:lpstr>Profitability Ratio</vt:lpstr>
      <vt:lpstr>Long-Term Financial Strength</vt:lpstr>
      <vt:lpstr>PowerPoint Presentation</vt:lpstr>
      <vt:lpstr>Salesforce Earnings Performance &amp; Dividend Policy</vt:lpstr>
      <vt:lpstr>CAPM(Capital Asset Pricing Model)</vt:lpstr>
      <vt:lpstr>CRM 2024: Stock Movement and Daily Market Behavior</vt:lpstr>
      <vt:lpstr>Monte Carlo Simulation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SHIVAM SHARMA</dc:creator>
  <cp:lastModifiedBy>Nivedita Thorat</cp:lastModifiedBy>
  <cp:revision>38</cp:revision>
  <dcterms:created xsi:type="dcterms:W3CDTF">2025-04-05T19:27:13Z</dcterms:created>
  <dcterms:modified xsi:type="dcterms:W3CDTF">2025-04-22T16:07:06Z</dcterms:modified>
</cp:coreProperties>
</file>